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51bede3ba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51bede3ba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1bede3baa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1bede3baa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51c82864be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51c82864be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51bede3baa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51bede3baa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51bede3baa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51bede3baa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51525" y="-275"/>
            <a:ext cx="9247050" cy="34676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881300" y="3590325"/>
            <a:ext cx="5381400" cy="10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800">
                <a:solidFill>
                  <a:srgbClr val="595959"/>
                </a:solidFill>
              </a:rPr>
              <a:t>Housing Production Solutions Fund:</a:t>
            </a:r>
            <a:endParaRPr b="1" i="1" sz="1800">
              <a:solidFill>
                <a:srgbClr val="595959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800">
                <a:solidFill>
                  <a:srgbClr val="595959"/>
                </a:solidFill>
              </a:rPr>
              <a:t>Proposed</a:t>
            </a:r>
            <a:r>
              <a:rPr b="1" i="1" lang="en" sz="1800">
                <a:solidFill>
                  <a:srgbClr val="595959"/>
                </a:solidFill>
              </a:rPr>
              <a:t> Updates for Consideration </a:t>
            </a:r>
            <a:endParaRPr b="1" i="1" sz="1800">
              <a:solidFill>
                <a:srgbClr val="595959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595959"/>
                </a:solidFill>
              </a:rPr>
              <a:t>5/1/2025</a:t>
            </a:r>
            <a:endParaRPr i="1" sz="1800">
              <a:solidFill>
                <a:srgbClr val="595959"/>
              </a:solidFill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 amt="31000"/>
          </a:blip>
          <a:stretch>
            <a:fillRect/>
          </a:stretch>
        </p:blipFill>
        <p:spPr>
          <a:xfrm>
            <a:off x="7078174" y="4356050"/>
            <a:ext cx="1954575" cy="73297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0" y="76200"/>
            <a:ext cx="9144000" cy="47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chemeClr val="dk1"/>
                </a:solidFill>
              </a:rPr>
              <a:t>Proposal:</a:t>
            </a:r>
            <a:r>
              <a:rPr i="1" lang="en" sz="2300">
                <a:solidFill>
                  <a:schemeClr val="dk1"/>
                </a:solidFill>
              </a:rPr>
              <a:t> Setting Target of 1-Month Evaluation and Awards Process</a:t>
            </a:r>
            <a:endParaRPr b="1" sz="1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2300" u="sng">
                <a:solidFill>
                  <a:schemeClr val="dk1"/>
                </a:solidFill>
              </a:rPr>
              <a:t>Proposed Timeline:</a:t>
            </a:r>
            <a:endParaRPr sz="3200" u="sng">
              <a:solidFill>
                <a:schemeClr val="dk1"/>
              </a:solidFill>
            </a:endParaRPr>
          </a:p>
          <a:p>
            <a:pPr indent="-3492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b="1" lang="en" sz="1900">
                <a:solidFill>
                  <a:schemeClr val="dk1"/>
                </a:solidFill>
              </a:rPr>
              <a:t>June Commission Meeting: </a:t>
            </a:r>
            <a:r>
              <a:rPr lang="en" sz="1900">
                <a:solidFill>
                  <a:schemeClr val="dk1"/>
                </a:solidFill>
              </a:rPr>
              <a:t>Outreach for</a:t>
            </a:r>
            <a:r>
              <a:rPr b="1" lang="en" sz="1900">
                <a:solidFill>
                  <a:schemeClr val="dk1"/>
                </a:solidFill>
              </a:rPr>
              <a:t> </a:t>
            </a:r>
            <a:r>
              <a:rPr lang="en" sz="1900">
                <a:solidFill>
                  <a:schemeClr val="dk1"/>
                </a:solidFill>
              </a:rPr>
              <a:t>application window opening begins.</a:t>
            </a:r>
            <a:endParaRPr sz="1900">
              <a:solidFill>
                <a:schemeClr val="dk1"/>
              </a:solidFill>
            </a:endParaRPr>
          </a:p>
          <a:p>
            <a:pPr indent="-3492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b="1" lang="en" sz="1900">
                <a:solidFill>
                  <a:schemeClr val="dk1"/>
                </a:solidFill>
              </a:rPr>
              <a:t>July Commission Meeting</a:t>
            </a:r>
            <a:r>
              <a:rPr lang="en" sz="1900">
                <a:solidFill>
                  <a:schemeClr val="dk1"/>
                </a:solidFill>
              </a:rPr>
              <a:t>: Grant amount and mix established.</a:t>
            </a:r>
            <a:endParaRPr i="1" sz="1900">
              <a:solidFill>
                <a:schemeClr val="dk1"/>
              </a:solidFill>
            </a:endParaRPr>
          </a:p>
          <a:p>
            <a:pPr indent="-3492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b="1" lang="en" sz="1900">
                <a:solidFill>
                  <a:schemeClr val="dk1"/>
                </a:solidFill>
              </a:rPr>
              <a:t>July 15th</a:t>
            </a:r>
            <a:r>
              <a:rPr b="1" lang="en" sz="1900">
                <a:solidFill>
                  <a:schemeClr val="dk1"/>
                </a:solidFill>
              </a:rPr>
              <a:t>:</a:t>
            </a:r>
            <a:r>
              <a:rPr lang="en" sz="1900">
                <a:solidFill>
                  <a:schemeClr val="dk1"/>
                </a:solidFill>
              </a:rPr>
              <a:t> </a:t>
            </a:r>
            <a:r>
              <a:rPr i="1" lang="en" sz="1900">
                <a:solidFill>
                  <a:schemeClr val="dk1"/>
                </a:solidFill>
              </a:rPr>
              <a:t>Housing fund opens for applications.</a:t>
            </a:r>
            <a:endParaRPr i="1" sz="1900">
              <a:solidFill>
                <a:schemeClr val="dk1"/>
              </a:solidFill>
            </a:endParaRPr>
          </a:p>
          <a:p>
            <a:pPr indent="-3492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b="1" lang="en" sz="1900">
                <a:solidFill>
                  <a:schemeClr val="dk1"/>
                </a:solidFill>
              </a:rPr>
              <a:t>September </a:t>
            </a:r>
            <a:r>
              <a:rPr b="1" lang="en" sz="1900">
                <a:solidFill>
                  <a:schemeClr val="dk1"/>
                </a:solidFill>
              </a:rPr>
              <a:t>15th: </a:t>
            </a:r>
            <a:r>
              <a:rPr i="1" lang="en" sz="1900">
                <a:solidFill>
                  <a:schemeClr val="dk1"/>
                </a:solidFill>
              </a:rPr>
              <a:t>Application window closes.</a:t>
            </a:r>
            <a:endParaRPr i="1" sz="1900">
              <a:solidFill>
                <a:schemeClr val="dk1"/>
              </a:solidFill>
            </a:endParaRPr>
          </a:p>
          <a:p>
            <a:pPr indent="-3492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b="1" lang="en" sz="1900">
                <a:solidFill>
                  <a:schemeClr val="dk1"/>
                </a:solidFill>
              </a:rPr>
              <a:t>October Commission Meeting</a:t>
            </a:r>
            <a:r>
              <a:rPr b="1" lang="en" sz="1900">
                <a:solidFill>
                  <a:schemeClr val="dk1"/>
                </a:solidFill>
              </a:rPr>
              <a:t>:</a:t>
            </a:r>
            <a:r>
              <a:rPr lang="en" sz="1900">
                <a:solidFill>
                  <a:schemeClr val="dk1"/>
                </a:solidFill>
              </a:rPr>
              <a:t> </a:t>
            </a:r>
            <a:r>
              <a:rPr i="1" lang="en" sz="1900">
                <a:solidFill>
                  <a:schemeClr val="dk1"/>
                </a:solidFill>
              </a:rPr>
              <a:t>Applicant presentations to Commission.</a:t>
            </a:r>
            <a:endParaRPr i="1" sz="1900">
              <a:solidFill>
                <a:schemeClr val="dk1"/>
              </a:solidFill>
            </a:endParaRPr>
          </a:p>
          <a:p>
            <a:pPr indent="-3492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b="1" lang="en" sz="1900">
                <a:solidFill>
                  <a:schemeClr val="dk1"/>
                </a:solidFill>
              </a:rPr>
              <a:t>4th </a:t>
            </a:r>
            <a:r>
              <a:rPr b="1" lang="en" sz="1900">
                <a:solidFill>
                  <a:schemeClr val="dk1"/>
                </a:solidFill>
              </a:rPr>
              <a:t>Wednesday of October: </a:t>
            </a:r>
            <a:r>
              <a:rPr i="1" lang="en" sz="1900">
                <a:solidFill>
                  <a:schemeClr val="dk1"/>
                </a:solidFill>
              </a:rPr>
              <a:t>Finance Committee evaluation and scoring.</a:t>
            </a:r>
            <a:endParaRPr i="1" sz="1900">
              <a:solidFill>
                <a:schemeClr val="dk1"/>
              </a:solidFill>
            </a:endParaRPr>
          </a:p>
          <a:p>
            <a:pPr indent="-3492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b="1" lang="en" sz="1900">
                <a:solidFill>
                  <a:schemeClr val="dk1"/>
                </a:solidFill>
              </a:rPr>
              <a:t>1st</a:t>
            </a:r>
            <a:r>
              <a:rPr b="1" lang="en" sz="1900">
                <a:solidFill>
                  <a:schemeClr val="dk1"/>
                </a:solidFill>
              </a:rPr>
              <a:t> Thursday of </a:t>
            </a:r>
            <a:r>
              <a:rPr b="1" lang="en" sz="1900">
                <a:solidFill>
                  <a:schemeClr val="dk1"/>
                </a:solidFill>
              </a:rPr>
              <a:t>November</a:t>
            </a:r>
            <a:r>
              <a:rPr lang="en" sz="1900">
                <a:solidFill>
                  <a:schemeClr val="dk1"/>
                </a:solidFill>
              </a:rPr>
              <a:t>(HC Meeting)</a:t>
            </a:r>
            <a:r>
              <a:rPr b="1" lang="en" sz="1900">
                <a:solidFill>
                  <a:schemeClr val="dk1"/>
                </a:solidFill>
              </a:rPr>
              <a:t>:</a:t>
            </a:r>
            <a:r>
              <a:rPr lang="en" sz="1900">
                <a:solidFill>
                  <a:schemeClr val="dk1"/>
                </a:solidFill>
              </a:rPr>
              <a:t> </a:t>
            </a:r>
            <a:r>
              <a:rPr i="1" lang="en" sz="1900">
                <a:solidFill>
                  <a:schemeClr val="dk1"/>
                </a:solidFill>
              </a:rPr>
              <a:t>Housing Commission Grant </a:t>
            </a:r>
            <a:r>
              <a:rPr i="1" lang="en" sz="1900">
                <a:solidFill>
                  <a:schemeClr val="dk1"/>
                </a:solidFill>
              </a:rPr>
              <a:t>Recommendations.</a:t>
            </a:r>
            <a:endParaRPr i="1"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 amt="31000"/>
          </a:blip>
          <a:stretch>
            <a:fillRect/>
          </a:stretch>
        </p:blipFill>
        <p:spPr>
          <a:xfrm>
            <a:off x="7078174" y="4356050"/>
            <a:ext cx="1954575" cy="73297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/>
        </p:nvSpPr>
        <p:spPr>
          <a:xfrm>
            <a:off x="2713300" y="412675"/>
            <a:ext cx="5741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0" y="0"/>
            <a:ext cx="9072900" cy="50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Proposal:</a:t>
            </a:r>
            <a:r>
              <a:rPr lang="en" sz="2400">
                <a:solidFill>
                  <a:schemeClr val="dk1"/>
                </a:solidFill>
              </a:rPr>
              <a:t> All </a:t>
            </a:r>
            <a:r>
              <a:rPr lang="en" sz="2400">
                <a:solidFill>
                  <a:schemeClr val="dk1"/>
                </a:solidFill>
              </a:rPr>
              <a:t>Digital Meeting for Presentations 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800" u="sng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 u="sng">
                <a:solidFill>
                  <a:schemeClr val="dk1"/>
                </a:solidFill>
              </a:rPr>
              <a:t>Key Items:</a:t>
            </a:r>
            <a:endParaRPr b="1" sz="2100" u="sng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Hybrid format has not fit well for presentation meeting.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Weather and road risk and closures.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Equity for presenters. 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Less than 2 weeks after close of application window…difficult to plan for length of meeting.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Lunch! 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Logistically simpler and more efficient. 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Unreliable technology. </a:t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 amt="31000"/>
          </a:blip>
          <a:stretch>
            <a:fillRect/>
          </a:stretch>
        </p:blipFill>
        <p:spPr>
          <a:xfrm>
            <a:off x="7078174" y="4356050"/>
            <a:ext cx="1954575" cy="73297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199350" y="243225"/>
            <a:ext cx="7956600" cy="47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Proposal:</a:t>
            </a:r>
            <a:r>
              <a:rPr lang="en" sz="2400">
                <a:solidFill>
                  <a:schemeClr val="dk1"/>
                </a:solidFill>
              </a:rPr>
              <a:t> Setting Available Grants and Amounts 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2100" u="sng">
                <a:solidFill>
                  <a:schemeClr val="dk1"/>
                </a:solidFill>
              </a:rPr>
              <a:t>Key Items:</a:t>
            </a:r>
            <a:endParaRPr b="1" sz="2100" u="sng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Setting the total number of grants and associated amounts before opening the HPSF for applications. 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The example proposal is predicated on the $400,000 amount to be maintained as the total available.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By establishing the amounts and number of grants available; we provide an elevated level of certainty for developers who are looking for multiple funding streams to fill their stack.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Removes responsibility for allocation division and creates a process more reflective of our scoring system.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Fewer grants and lower administrative overhead will preserve housing fund dollars for awards. 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7"/>
          <p:cNvPicPr preferRelativeResize="0"/>
          <p:nvPr/>
        </p:nvPicPr>
        <p:blipFill>
          <a:blip r:embed="rId3">
            <a:alphaModFix amt="31000"/>
          </a:blip>
          <a:stretch>
            <a:fillRect/>
          </a:stretch>
        </p:blipFill>
        <p:spPr>
          <a:xfrm>
            <a:off x="7078174" y="4356050"/>
            <a:ext cx="1954575" cy="732975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7"/>
          <p:cNvSpPr txBox="1"/>
          <p:nvPr/>
        </p:nvSpPr>
        <p:spPr>
          <a:xfrm>
            <a:off x="106050" y="139550"/>
            <a:ext cx="8070300" cy="45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 u="sng">
                <a:solidFill>
                  <a:schemeClr val="dk1"/>
                </a:solidFill>
              </a:rPr>
              <a:t>Example</a:t>
            </a:r>
            <a:r>
              <a:rPr b="1" lang="en" sz="2700">
                <a:solidFill>
                  <a:schemeClr val="dk1"/>
                </a:solidFill>
              </a:rPr>
              <a:t> Grant Mix</a:t>
            </a:r>
            <a:endParaRPr b="1"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en" sz="1700">
                <a:solidFill>
                  <a:schemeClr val="dk1"/>
                </a:solidFill>
              </a:rPr>
              <a:t>(1) $250k - “</a:t>
            </a:r>
            <a:r>
              <a:rPr b="1" i="1" lang="en" sz="1700">
                <a:solidFill>
                  <a:schemeClr val="dk1"/>
                </a:solidFill>
              </a:rPr>
              <a:t>Construction” Grant </a:t>
            </a:r>
            <a:endParaRPr b="1" i="1" sz="1700">
              <a:solidFill>
                <a:schemeClr val="dk1"/>
              </a:solidFill>
            </a:endParaRPr>
          </a:p>
          <a:p>
            <a:pPr indent="-323850" lvl="1" marL="9144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i="1" lang="en" sz="1500">
                <a:solidFill>
                  <a:schemeClr val="dk1"/>
                </a:solidFill>
              </a:rPr>
              <a:t>This grant level is for projects that are “Hammer Ready” are in or will be in construction with the addition of this grant. This is a “last mile” grant to bring projects over the line.</a:t>
            </a:r>
            <a:endParaRPr i="1" sz="15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en" sz="1700">
                <a:solidFill>
                  <a:schemeClr val="dk1"/>
                </a:solidFill>
              </a:rPr>
              <a:t>(1) $100k - “</a:t>
            </a:r>
            <a:r>
              <a:rPr b="1" i="1" lang="en" sz="1700">
                <a:solidFill>
                  <a:schemeClr val="dk1"/>
                </a:solidFill>
              </a:rPr>
              <a:t>Predevelopment” / “Catalyst” Grant</a:t>
            </a:r>
            <a:endParaRPr b="1" i="1" sz="1700">
              <a:solidFill>
                <a:schemeClr val="dk1"/>
              </a:solidFill>
            </a:endParaRPr>
          </a:p>
          <a:p>
            <a:pPr indent="-323850" lvl="1" marL="9144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i="1" lang="en" sz="1500">
                <a:solidFill>
                  <a:schemeClr val="dk1"/>
                </a:solidFill>
              </a:rPr>
              <a:t>This grant level is for projects demonstrating significant pre development need or demonstrates ability to catalyse for additional funding.</a:t>
            </a:r>
            <a:endParaRPr i="1" sz="15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en" sz="1700">
                <a:solidFill>
                  <a:schemeClr val="dk1"/>
                </a:solidFill>
              </a:rPr>
              <a:t>(2) $25k - “</a:t>
            </a:r>
            <a:r>
              <a:rPr b="1" i="1" lang="en" sz="1700">
                <a:solidFill>
                  <a:schemeClr val="dk1"/>
                </a:solidFill>
              </a:rPr>
              <a:t>Dreamer” Grant</a:t>
            </a:r>
            <a:endParaRPr b="1" i="1" sz="1700">
              <a:solidFill>
                <a:schemeClr val="dk1"/>
              </a:solidFill>
            </a:endParaRPr>
          </a:p>
          <a:p>
            <a:pPr indent="-323850" lvl="1" marL="9144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500"/>
              <a:buChar char="○"/>
            </a:pPr>
            <a:r>
              <a:rPr i="1" lang="en" sz="1500">
                <a:solidFill>
                  <a:schemeClr val="dk1"/>
                </a:solidFill>
              </a:rPr>
              <a:t>This grant level is for Projects early along in design and concept. This is “first in” money for projects to be able to get a leg up in launching.</a:t>
            </a:r>
            <a:endParaRPr i="1" sz="1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