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9"/>
  </p:notesMasterIdLst>
  <p:sldIdLst>
    <p:sldId id="256" r:id="rId2"/>
    <p:sldId id="271" r:id="rId3"/>
    <p:sldId id="370" r:id="rId4"/>
    <p:sldId id="383" r:id="rId5"/>
    <p:sldId id="341" r:id="rId6"/>
    <p:sldId id="380" r:id="rId7"/>
    <p:sldId id="381" r:id="rId8"/>
    <p:sldId id="374" r:id="rId9"/>
    <p:sldId id="382" r:id="rId10"/>
    <p:sldId id="376" r:id="rId11"/>
    <p:sldId id="375" r:id="rId12"/>
    <p:sldId id="299" r:id="rId13"/>
    <p:sldId id="385" r:id="rId14"/>
    <p:sldId id="386" r:id="rId15"/>
    <p:sldId id="387" r:id="rId16"/>
    <p:sldId id="388" r:id="rId17"/>
    <p:sldId id="379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Steinbach" initials="JS" lastIdx="13" clrIdx="0">
    <p:extLst>
      <p:ext uri="{19B8F6BF-5375-455C-9EA6-DF929625EA0E}">
        <p15:presenceInfo xmlns:p15="http://schemas.microsoft.com/office/powerpoint/2012/main" userId="S::jsteinba@co.tillamook.or.us::a087bde0-8a0e-4a5c-9a35-3fa6b330ce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DA"/>
    <a:srgbClr val="E5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251" autoAdjust="0"/>
  </p:normalViewPr>
  <p:slideViewPr>
    <p:cSldViewPr snapToGrid="0">
      <p:cViewPr varScale="1">
        <p:scale>
          <a:sx n="85" d="100"/>
          <a:sy n="85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9569C5F-7963-4312-8E11-27622E2EE95F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312E83-4D13-4815-94A1-A4AA58326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Timber Property/ 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12E83-4D13-4815-94A1-A4AA58326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CRAC Reviewed &amp; recommends budget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12E83-4D13-4815-94A1-A4AA58326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W/O beginning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12E83-4D13-4815-94A1-A4AA58326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left / South right</a:t>
            </a:r>
          </a:p>
          <a:p>
            <a:r>
              <a:rPr lang="en-US" dirty="0"/>
              <a:t>Inventory Ongoing– 4000 culverts/ 1000 failing</a:t>
            </a:r>
          </a:p>
          <a:p>
            <a:r>
              <a:rPr lang="en-US" dirty="0"/>
              <a:t>Staff field data collected/ GIS process – Wendy help</a:t>
            </a:r>
          </a:p>
          <a:p>
            <a:r>
              <a:rPr lang="en-US" dirty="0"/>
              <a:t>No GIS analytics (experience) – manual calcs</a:t>
            </a:r>
          </a:p>
          <a:p>
            <a:r>
              <a:rPr lang="en-US" dirty="0"/>
              <a:t>Rain / age / undersized / fish…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12E83-4D13-4815-94A1-A4AA583268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12E83-4D13-4815-94A1-A4AA583268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562E-FE52-4116-936F-6E548C5FAE41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E1FA-EFBE-4BAE-B06F-7A30B6C024EE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26B7-02C4-4C6D-89C4-424582EB7E98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35F1-B44A-4665-AB18-4D9274762177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27C-23F4-4F24-83B2-1C21FFB818DD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4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7B74-A1F3-4566-95C6-EE655D3E4422}" type="datetime1">
              <a:rPr lang="en-US" smtClean="0"/>
              <a:t>2/24/2022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8F6A-4403-4E85-9696-D55A8107CF5E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0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BEC-0A82-44CF-BB0A-A6980CCCE64F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8462-993A-4378-99CE-E3A40B1815A5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6F48-36C9-4E29-9C58-A77C13831E0B}" type="datetime1">
              <a:rPr lang="en-US" smtClean="0"/>
              <a:t>2/24/2022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E72636-864B-416D-A351-AE37162F3DEB}" type="datetime1">
              <a:rPr lang="en-US" smtClean="0"/>
              <a:t>2/24/2022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8DA">
            <a:alpha val="9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CE70EF7-EE2C-40D8-A560-B6E74BD8C54B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0A2933-715C-49E8-9D39-F01E0D5D0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3E9C-A694-4B74-AB0C-D940361AC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lang="en-US" dirty="0"/>
              <a:t>Road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249A-1BA6-429C-B56E-FBA53A2C7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r>
              <a:rPr lang="en-US" dirty="0"/>
              <a:t>PC/Woods CAC</a:t>
            </a:r>
          </a:p>
          <a:p>
            <a:r>
              <a:rPr lang="en-US" dirty="0"/>
              <a:t>February 19, 2022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45040-4175-443D-AEB6-D6FC608A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45D832-484A-4B08-91C9-EB06C0A7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6" y="137160"/>
            <a:ext cx="495381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13E0-F5B6-45E0-ADC7-2AF080C7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98799-2D83-4699-9C9F-928BFCC7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75" y="83552"/>
            <a:ext cx="4109808" cy="66647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5CBEB3-81F4-4823-BD96-504EFF4B3890}"/>
              </a:ext>
            </a:extLst>
          </p:cNvPr>
          <p:cNvSpPr txBox="1">
            <a:spLocks/>
          </p:cNvSpPr>
          <p:nvPr/>
        </p:nvSpPr>
        <p:spPr bwMode="black">
          <a:xfrm>
            <a:off x="1066825" y="2635187"/>
            <a:ext cx="3971701" cy="1587625"/>
          </a:xfrm>
          <a:prstGeom prst="ellipse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bridge every 3 miles</a:t>
            </a:r>
          </a:p>
        </p:txBody>
      </p:sp>
    </p:spTree>
    <p:extLst>
      <p:ext uri="{BB962C8B-B14F-4D97-AF65-F5344CB8AC3E}">
        <p14:creationId xmlns:p14="http://schemas.microsoft.com/office/powerpoint/2010/main" val="293008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13E0-F5B6-45E0-ADC7-2AF080C7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1B87E-9EA5-45BB-BE55-8952F8B6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4" y="160255"/>
            <a:ext cx="4808642" cy="6389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84CA9-7996-4369-BD36-80D9E05A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568" y="194575"/>
            <a:ext cx="4725354" cy="63891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5CBEB3-81F4-4823-BD96-504EFF4B3890}"/>
              </a:ext>
            </a:extLst>
          </p:cNvPr>
          <p:cNvSpPr txBox="1">
            <a:spLocks/>
          </p:cNvSpPr>
          <p:nvPr/>
        </p:nvSpPr>
        <p:spPr bwMode="black">
          <a:xfrm>
            <a:off x="2561074" y="2418766"/>
            <a:ext cx="3971701" cy="1587625"/>
          </a:xfrm>
          <a:prstGeom prst="ellipse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Road Conditions</a:t>
            </a:r>
          </a:p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960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Paving List -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88B9C-2555-4CF3-9214-74C0D0140FBD}"/>
              </a:ext>
            </a:extLst>
          </p:cNvPr>
          <p:cNvSpPr txBox="1"/>
          <p:nvPr/>
        </p:nvSpPr>
        <p:spPr>
          <a:xfrm>
            <a:off x="1706062" y="2291262"/>
            <a:ext cx="2926881" cy="265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Road Classification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First Responder Request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Pavement Condition Inventory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Remaining Service Life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Importance to Business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Heavy Vehicle Loading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Tie with other Projects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40404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E036A-D4D8-4D09-9B61-61D190B6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2921C-7510-410D-A0EA-9EBF9B19946F}"/>
              </a:ext>
            </a:extLst>
          </p:cNvPr>
          <p:cNvSpPr txBox="1"/>
          <p:nvPr/>
        </p:nvSpPr>
        <p:spPr>
          <a:xfrm>
            <a:off x="5695171" y="2123556"/>
            <a:ext cx="3082754" cy="3166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Funding Partner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Repeating / Consistent Problems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Sole Access &lt; 3 Homes / Businesses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Sole Access &gt; 3 Homes / Businesses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Local Support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Safety Concerns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</a:rPr>
              <a:t>Budget Adjustment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7DB6-0B5F-453E-9170-D27C72CF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366" y="964691"/>
            <a:ext cx="3715966" cy="2790185"/>
          </a:xfrm>
        </p:spPr>
        <p:txBody>
          <a:bodyPr/>
          <a:lstStyle/>
          <a:p>
            <a:r>
              <a:rPr lang="en-US" dirty="0"/>
              <a:t>Pacific City</a:t>
            </a:r>
            <a:br>
              <a:rPr lang="en-US" dirty="0"/>
            </a:br>
            <a:r>
              <a:rPr lang="en-US" dirty="0"/>
              <a:t>Ownership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22521-0B9C-4101-A7B8-E94B698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14CD8-76C8-47F6-91FE-39D0A3ED2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4" y="145128"/>
            <a:ext cx="6099680" cy="65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8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7DB6-0B5F-453E-9170-D27C72CF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366" y="964692"/>
            <a:ext cx="3715966" cy="1749326"/>
          </a:xfrm>
        </p:spPr>
        <p:txBody>
          <a:bodyPr/>
          <a:lstStyle/>
          <a:p>
            <a:r>
              <a:rPr lang="en-US" dirty="0"/>
              <a:t>Pacific City</a:t>
            </a:r>
            <a:br>
              <a:rPr lang="en-US" dirty="0"/>
            </a:br>
            <a:r>
              <a:rPr lang="en-US" dirty="0"/>
              <a:t>Roadwork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22521-0B9C-4101-A7B8-E94B698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33484-8F32-4CBF-B526-C83BCC2A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4" y="406353"/>
            <a:ext cx="6312805" cy="59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7DB6-0B5F-453E-9170-D27C72CF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718" y="711773"/>
            <a:ext cx="4717915" cy="1078117"/>
          </a:xfrm>
        </p:spPr>
        <p:txBody>
          <a:bodyPr>
            <a:normAutofit fontScale="90000"/>
          </a:bodyPr>
          <a:lstStyle/>
          <a:p>
            <a:r>
              <a:rPr lang="en-US" dirty="0"/>
              <a:t>Pacific City</a:t>
            </a:r>
            <a:br>
              <a:rPr lang="en-US" dirty="0"/>
            </a:br>
            <a:r>
              <a:rPr lang="en-US" dirty="0"/>
              <a:t>Road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22521-0B9C-4101-A7B8-E94B698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92FEF-D89A-427C-B618-3C2898DE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7" y="264591"/>
            <a:ext cx="5346236" cy="6391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2A2A0-8A68-4DD6-BDA7-B433BBA5CCF1}"/>
              </a:ext>
            </a:extLst>
          </p:cNvPr>
          <p:cNvSpPr txBox="1"/>
          <p:nvPr/>
        </p:nvSpPr>
        <p:spPr>
          <a:xfrm>
            <a:off x="6381344" y="2247089"/>
            <a:ext cx="5651771" cy="3570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Paving</a:t>
            </a:r>
          </a:p>
          <a:p>
            <a:pPr marL="4572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Brooten/Pacific</a:t>
            </a:r>
          </a:p>
          <a:p>
            <a:pPr marL="4572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to $125k</a:t>
            </a:r>
          </a:p>
          <a:p>
            <a:pPr marL="45720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Resort Drive</a:t>
            </a:r>
          </a:p>
          <a:p>
            <a:pPr marL="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Deferred</a:t>
            </a:r>
          </a:p>
          <a:p>
            <a:pPr marL="5715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Circle Drive – Reverse Crown Drainage</a:t>
            </a:r>
          </a:p>
          <a:p>
            <a:pPr marL="571500" indent="-3429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Sunset Drive – Location of Road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1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D7DA-C7C5-4A70-AF1D-EB48A67C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014" y="2651611"/>
            <a:ext cx="2888855" cy="1151463"/>
          </a:xfrm>
        </p:spPr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3B7A-884D-4462-A620-0D2A08E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7CD31-0954-4511-A846-6830BDEF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4" y="448789"/>
            <a:ext cx="6461497" cy="59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13E0-F5B6-45E0-ADC7-2AF080C7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5CBEB3-81F4-4823-BD96-504EFF4B3890}"/>
              </a:ext>
            </a:extLst>
          </p:cNvPr>
          <p:cNvSpPr txBox="1">
            <a:spLocks/>
          </p:cNvSpPr>
          <p:nvPr/>
        </p:nvSpPr>
        <p:spPr bwMode="black">
          <a:xfrm>
            <a:off x="3051268" y="2387600"/>
            <a:ext cx="3971701" cy="2486057"/>
          </a:xfrm>
          <a:prstGeom prst="ellipse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Comments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442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93058"/>
            <a:ext cx="3044952" cy="1898904"/>
          </a:xfrm>
        </p:spPr>
        <p:txBody>
          <a:bodyPr>
            <a:normAutofit/>
          </a:bodyPr>
          <a:lstStyle/>
          <a:p>
            <a:r>
              <a:rPr lang="en-US" sz="2600" cap="none"/>
              <a:t>Transportation Infrastructure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2344C6-0F76-4DB0-8165-A345BE7C7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7" t="33695" r="17891" b="23469"/>
          <a:stretch/>
        </p:blipFill>
        <p:spPr>
          <a:xfrm>
            <a:off x="5140452" y="1871494"/>
            <a:ext cx="5925312" cy="28003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8D5FE-ABF8-409C-86AB-A8B8453C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2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82CFF82-54A6-464D-9350-D45F8BB2FC37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3435193"/>
            <a:ext cx="3044952" cy="189890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cap="none" dirty="0"/>
              <a:t>County Road</a:t>
            </a:r>
          </a:p>
          <a:p>
            <a:r>
              <a:rPr lang="en-US" sz="2600" cap="none" dirty="0"/>
              <a:t>Advisory Committee</a:t>
            </a:r>
          </a:p>
          <a:p>
            <a:r>
              <a:rPr lang="en-US" sz="2600" cap="none" dirty="0"/>
              <a:t>(CRAC)</a:t>
            </a:r>
          </a:p>
        </p:txBody>
      </p:sp>
    </p:spTree>
    <p:extLst>
      <p:ext uri="{BB962C8B-B14F-4D97-AF65-F5344CB8AC3E}">
        <p14:creationId xmlns:p14="http://schemas.microsoft.com/office/powerpoint/2010/main" val="350196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/>
              <a:t>Historic Trends</a:t>
            </a:r>
            <a:endParaRPr lang="en-US" sz="2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B9332-6689-4ADA-9BC0-47BC42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7FA00-B6F9-4E87-9E24-BF9FB84E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29" y="166687"/>
            <a:ext cx="94583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Revenue</a:t>
            </a:r>
            <a:br>
              <a:rPr lang="en-US" sz="3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78DA8-FB2F-4B46-8FF0-B5B18BF3D319}"/>
              </a:ext>
            </a:extLst>
          </p:cNvPr>
          <p:cNvSpPr txBox="1"/>
          <p:nvPr/>
        </p:nvSpPr>
        <p:spPr>
          <a:xfrm>
            <a:off x="5753881" y="1586484"/>
            <a:ext cx="5320696" cy="419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IIJA – Stabilized Federal Timber Revenue to 2017 dollars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Directly increases Road Operating Revenue by ~$22k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B9332-6689-4ADA-9BC0-47BC42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3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78DA8-FB2F-4B46-8FF0-B5B18BF3D319}"/>
              </a:ext>
            </a:extLst>
          </p:cNvPr>
          <p:cNvSpPr txBox="1"/>
          <p:nvPr/>
        </p:nvSpPr>
        <p:spPr>
          <a:xfrm>
            <a:off x="5753881" y="1586484"/>
            <a:ext cx="5320696" cy="419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Staffing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Chips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Russia/Ukraine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Budget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Geography</a:t>
            </a:r>
          </a:p>
          <a:p>
            <a:pPr marL="457200" indent="-4572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Storms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B9332-6689-4ADA-9BC0-47BC42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6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Waterways</a:t>
            </a:r>
            <a:endParaRPr lang="en-US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78DA8-FB2F-4B46-8FF0-B5B18BF3D319}"/>
              </a:ext>
            </a:extLst>
          </p:cNvPr>
          <p:cNvSpPr txBox="1"/>
          <p:nvPr/>
        </p:nvSpPr>
        <p:spPr>
          <a:xfrm>
            <a:off x="5753881" y="1586484"/>
            <a:ext cx="5320696" cy="419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Bridge per Three Miles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20-ft Federal Bridges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&lt;20-ft Local Bridges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Rain Events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Culverts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4,000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1/3 poor to failing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B9332-6689-4ADA-9BC0-47BC42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9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Emergency Bridges</a:t>
            </a:r>
            <a:endParaRPr lang="en-US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78DA8-FB2F-4B46-8FF0-B5B18BF3D319}"/>
              </a:ext>
            </a:extLst>
          </p:cNvPr>
          <p:cNvSpPr txBox="1"/>
          <p:nvPr/>
        </p:nvSpPr>
        <p:spPr>
          <a:xfrm>
            <a:off x="5753881" y="1586484"/>
            <a:ext cx="5320696" cy="419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Six Posted at 3 or 10 tons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Fagan – Bridge over Bridge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Moss Creek – Bridge over Bridge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Deck Replacement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Yellow Fir – Deck Reduction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McKinster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Bridge Removal</a:t>
            </a:r>
          </a:p>
          <a:p>
            <a:pPr marL="342900" indent="-3429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Lagler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Rail car over bridge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B9332-6689-4ADA-9BC0-47BC42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9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13E0-F5B6-45E0-ADC7-2AF080C7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2933-715C-49E8-9D39-F01E0D5D0DD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3045C9-3F3D-4AF1-80BC-038291A16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97" y="169683"/>
            <a:ext cx="4311377" cy="622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5989F-8908-4160-B3D9-A0C4B69B8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826" y="189179"/>
            <a:ext cx="4686096" cy="621162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5CBEB3-81F4-4823-BD96-504EFF4B3890}"/>
              </a:ext>
            </a:extLst>
          </p:cNvPr>
          <p:cNvSpPr txBox="1">
            <a:spLocks/>
          </p:cNvSpPr>
          <p:nvPr/>
        </p:nvSpPr>
        <p:spPr bwMode="black">
          <a:xfrm>
            <a:off x="2561074" y="2418766"/>
            <a:ext cx="3971701" cy="1587625"/>
          </a:xfrm>
          <a:prstGeom prst="ellipse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Failing Culverts &gt;24”</a:t>
            </a:r>
          </a:p>
        </p:txBody>
      </p:sp>
    </p:spTree>
    <p:extLst>
      <p:ext uri="{BB962C8B-B14F-4D97-AF65-F5344CB8AC3E}">
        <p14:creationId xmlns:p14="http://schemas.microsoft.com/office/powerpoint/2010/main" val="106002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542907-1383-4C2F-BC58-5C660BA45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Salmon </a:t>
            </a:r>
            <a:r>
              <a:rPr lang="en-US" sz="2400" dirty="0" err="1">
                <a:solidFill>
                  <a:srgbClr val="FFFFFF"/>
                </a:solidFill>
              </a:rPr>
              <a:t>Superhwy</a:t>
            </a:r>
            <a:endParaRPr lang="en-US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78DA8-FB2F-4B46-8FF0-B5B18BF3D319}"/>
              </a:ext>
            </a:extLst>
          </p:cNvPr>
          <p:cNvSpPr txBox="1"/>
          <p:nvPr/>
        </p:nvSpPr>
        <p:spPr>
          <a:xfrm>
            <a:off x="5753881" y="1586484"/>
            <a:ext cx="5320696" cy="419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Tillamook Estuary Partnership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Nestucca Neskowin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Sandlake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Watershed Council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B9332-6689-4ADA-9BC0-47BC42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0A2933-715C-49E8-9D39-F01E0D5D0DD4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14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301</Words>
  <Application>Microsoft Office PowerPoint</Application>
  <PresentationFormat>Widescreen</PresentationFormat>
  <Paragraphs>104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</vt:lpstr>
      <vt:lpstr>Parcel</vt:lpstr>
      <vt:lpstr>Road Department</vt:lpstr>
      <vt:lpstr>Transportation Infrastructure</vt:lpstr>
      <vt:lpstr>Historic Trends</vt:lpstr>
      <vt:lpstr>Revenue Changes</vt:lpstr>
      <vt:lpstr>Challenges</vt:lpstr>
      <vt:lpstr>Waterways</vt:lpstr>
      <vt:lpstr>Emergency Bridges</vt:lpstr>
      <vt:lpstr>PowerPoint Presentation</vt:lpstr>
      <vt:lpstr>Salmon Superhwy</vt:lpstr>
      <vt:lpstr>PowerPoint Presentation</vt:lpstr>
      <vt:lpstr>PowerPoint Presentation</vt:lpstr>
      <vt:lpstr>Paving List - Criteria</vt:lpstr>
      <vt:lpstr>Pacific City Ownership Maintenance</vt:lpstr>
      <vt:lpstr>Pacific City Roadwork</vt:lpstr>
      <vt:lpstr>Pacific City Road Conditions</vt:lpstr>
      <vt:lpstr>Staffing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ROAD ADVISORY COMMITTEE (CRAC)</dc:title>
  <dc:creator>Chris Laity</dc:creator>
  <cp:lastModifiedBy>Chris Laity</cp:lastModifiedBy>
  <cp:revision>86</cp:revision>
  <cp:lastPrinted>2021-01-31T21:11:50Z</cp:lastPrinted>
  <dcterms:created xsi:type="dcterms:W3CDTF">2021-01-31T20:21:23Z</dcterms:created>
  <dcterms:modified xsi:type="dcterms:W3CDTF">2022-02-24T21:47:38Z</dcterms:modified>
</cp:coreProperties>
</file>